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1"/>
  </p:notesMasterIdLst>
  <p:sldIdLst>
    <p:sldId id="257" r:id="rId4"/>
    <p:sldId id="263" r:id="rId5"/>
    <p:sldId id="260" r:id="rId6"/>
    <p:sldId id="261" r:id="rId7"/>
    <p:sldId id="262" r:id="rId8"/>
    <p:sldId id="264"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871" autoAdjust="0"/>
    <p:restoredTop sz="94660"/>
  </p:normalViewPr>
  <p:slideViewPr>
    <p:cSldViewPr>
      <p:cViewPr varScale="1">
        <p:scale>
          <a:sx n="76" d="100"/>
          <a:sy n="76" d="100"/>
        </p:scale>
        <p:origin x="-120" y="-10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99C1BB-0018-4F91-BF83-7408753661FD}" type="datetimeFigureOut">
              <a:rPr lang="en-US" smtClean="0"/>
              <a:t>6/11/14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7CD2B5-3E30-4A7D-A75B-223A7BDDAE6F}" type="slidenum">
              <a:rPr lang="en-US" smtClean="0"/>
              <a:t>‹#›</a:t>
            </a:fld>
            <a:endParaRPr lang="en-US"/>
          </a:p>
        </p:txBody>
      </p:sp>
    </p:spTree>
    <p:extLst>
      <p:ext uri="{BB962C8B-B14F-4D97-AF65-F5344CB8AC3E}">
        <p14:creationId xmlns:p14="http://schemas.microsoft.com/office/powerpoint/2010/main" val="2975389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6/11/14 12:23</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6/11/14 12:23</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6/11/14 12:23</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6/11/14 12:23</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6/11/14 12:23</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6/11/14 12:23</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6/11/14 12:23</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de-AT"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de-AT" smtClean="0"/>
              <a:t>Click to edit Master subtitle style</a:t>
            </a:r>
            <a:endParaRPr lang="en-US" dirty="0"/>
          </a:p>
        </p:txBody>
      </p:sp>
    </p:spTree>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de-AT"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de-AT"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de-AT" smtClean="0"/>
              <a:t>Click to edit Master text styles</a:t>
            </a:r>
          </a:p>
        </p:txBody>
      </p:sp>
    </p:spTree>
  </p:cSld>
  <p:clrMapOvr>
    <a:masterClrMapping/>
  </p:clrMapOvr>
  <p:transition xmlns:p14="http://schemas.microsoft.com/office/powerpoint/2010/mai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de-AT"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de-AT"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xmlns:p14="http://schemas.microsoft.com/office/powerpoint/2010/mai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de-AT"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de-AT"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AT"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AT"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AT"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AT"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de-AT"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de-AT"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AT" smtClean="0"/>
              <a:t>Click to edit Master title style</a:t>
            </a:r>
            <a:endParaRPr lang="en-US" dirty="0"/>
          </a:p>
        </p:txBody>
      </p:sp>
    </p:spTree>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5" Type="http://schemas.openxmlformats.org/officeDocument/2006/relationships/image" Target="../media/image2.jpeg"/><Relationship Id="rId16" Type="http://schemas.openxmlformats.org/officeDocument/2006/relationships/image" Target="../media/image3.png"/><Relationship Id="rId1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5.png"/><Relationship Id="rId1" Type="http://schemas.openxmlformats.org/officeDocument/2006/relationships/slideLayout" Target="../slideLayouts/slideLayout13.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de-AT"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de-AT" smtClean="0"/>
              <a:t>Click to edit Master text styles</a:t>
            </a:r>
          </a:p>
          <a:p>
            <a:pPr lvl="1"/>
            <a:r>
              <a:rPr lang="de-AT" smtClean="0"/>
              <a:t>Second level</a:t>
            </a:r>
          </a:p>
          <a:p>
            <a:pPr lvl="2"/>
            <a:r>
              <a:rPr lang="de-AT" smtClean="0"/>
              <a:t>Third level</a:t>
            </a:r>
          </a:p>
          <a:p>
            <a:pPr lvl="3"/>
            <a:r>
              <a:rPr lang="de-AT" smtClean="0"/>
              <a:t>Fourth level</a:t>
            </a:r>
          </a:p>
          <a:p>
            <a:pPr lvl="4"/>
            <a:r>
              <a:rPr lang="de-AT"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xmlns:p14="http://schemas.microsoft.com/office/powerpoint/2010/mai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xmlns:p14="http://schemas.microsoft.com/office/powerpoint/2010/mai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057400"/>
            <a:ext cx="7681913" cy="1523495"/>
          </a:xfrm>
        </p:spPr>
        <p:txBody>
          <a:bodyPr/>
          <a:lstStyle/>
          <a:p>
            <a:pPr algn="ctr"/>
            <a:r>
              <a:rPr lang="en-US" dirty="0" smtClean="0"/>
              <a:t>Valuing Startups</a:t>
            </a:r>
            <a:endParaRPr lang="en-US" dirty="0"/>
          </a:p>
        </p:txBody>
      </p:sp>
      <p:sp>
        <p:nvSpPr>
          <p:cNvPr id="3" name="Subtitle 2"/>
          <p:cNvSpPr>
            <a:spLocks noGrp="1"/>
          </p:cNvSpPr>
          <p:nvPr>
            <p:ph type="subTitle" idx="1"/>
          </p:nvPr>
        </p:nvSpPr>
        <p:spPr>
          <a:xfrm>
            <a:off x="1143000" y="4876800"/>
            <a:ext cx="7681913" cy="1293812"/>
          </a:xfrm>
        </p:spPr>
        <p:txBody>
          <a:bodyPr>
            <a:normAutofit/>
          </a:bodyPr>
          <a:lstStyle/>
          <a:p>
            <a:pPr algn="r"/>
            <a:r>
              <a:rPr lang="en-US" sz="2400" dirty="0" smtClean="0"/>
              <a:t>May 2014</a:t>
            </a:r>
            <a:endParaRPr lang="en-US" sz="2400" dirty="0"/>
          </a:p>
        </p:txBody>
      </p:sp>
      <p:pic>
        <p:nvPicPr>
          <p:cNvPr id="5" name="Picture 4"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2947" y="0"/>
            <a:ext cx="1671053" cy="1219200"/>
          </a:xfrm>
          <a:prstGeom prst="rect">
            <a:avLst/>
          </a:prstGeom>
        </p:spPr>
      </p:pic>
      <p:sp>
        <p:nvSpPr>
          <p:cNvPr id="6" name="TextBox 5"/>
          <p:cNvSpPr txBox="1"/>
          <p:nvPr/>
        </p:nvSpPr>
        <p:spPr>
          <a:xfrm>
            <a:off x="152400" y="5029200"/>
            <a:ext cx="5688464" cy="646331"/>
          </a:xfrm>
          <a:prstGeom prst="rect">
            <a:avLst/>
          </a:prstGeom>
          <a:noFill/>
        </p:spPr>
        <p:txBody>
          <a:bodyPr wrap="none" rtlCol="0">
            <a:spAutoFit/>
          </a:bodyPr>
          <a:lstStyle/>
          <a:p>
            <a:r>
              <a:rPr lang="en-US" dirty="0" smtClean="0"/>
              <a:t>Jakob Feigl</a:t>
            </a:r>
          </a:p>
          <a:p>
            <a:r>
              <a:rPr lang="en-US" dirty="0" err="1" smtClean="0"/>
              <a:t>Allonca</a:t>
            </a:r>
            <a:r>
              <a:rPr lang="en-US" dirty="0" smtClean="0"/>
              <a:t> Esquivel </a:t>
            </a:r>
            <a:r>
              <a:rPr lang="en-US" dirty="0" err="1" smtClean="0"/>
              <a:t>Abogados</a:t>
            </a:r>
            <a:r>
              <a:rPr lang="en-US" dirty="0" smtClean="0"/>
              <a:t> – Legal and Business Consulting</a:t>
            </a:r>
            <a:endParaRPr lang="en-US" dirty="0"/>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82000" cy="1163395"/>
          </a:xfrm>
        </p:spPr>
        <p:txBody>
          <a:bodyPr>
            <a:normAutofit/>
          </a:bodyPr>
          <a:lstStyle/>
          <a:p>
            <a:endParaRPr lang="en-US" sz="4000" dirty="0">
              <a:solidFill>
                <a:schemeClr val="tx2"/>
              </a:solidFill>
            </a:endParaRPr>
          </a:p>
        </p:txBody>
      </p:sp>
      <p:sp>
        <p:nvSpPr>
          <p:cNvPr id="3" name="Text Placeholder 2"/>
          <p:cNvSpPr>
            <a:spLocks noGrp="1"/>
          </p:cNvSpPr>
          <p:nvPr>
            <p:ph type="body" sz="quarter" idx="10"/>
          </p:nvPr>
        </p:nvSpPr>
        <p:spPr>
          <a:xfrm>
            <a:off x="457200" y="1828800"/>
            <a:ext cx="8382000" cy="4114800"/>
          </a:xfrm>
        </p:spPr>
        <p:txBody>
          <a:bodyPr>
            <a:normAutofit fontScale="92500" lnSpcReduction="10000"/>
          </a:bodyPr>
          <a:lstStyle/>
          <a:p>
            <a:pPr marL="0" indent="0" algn="ctr">
              <a:buNone/>
            </a:pPr>
            <a:r>
              <a:rPr lang="en-US" sz="5000" dirty="0"/>
              <a:t>Startup </a:t>
            </a:r>
            <a:r>
              <a:rPr lang="en-US" sz="5000"/>
              <a:t>valuation </a:t>
            </a:r>
            <a:r>
              <a:rPr lang="en-US" sz="5000" smtClean="0"/>
              <a:t>i</a:t>
            </a:r>
            <a:r>
              <a:rPr lang="en-US" sz="5400" smtClean="0"/>
              <a:t>s </a:t>
            </a:r>
            <a:r>
              <a:rPr lang="en-US" sz="5000" smtClean="0"/>
              <a:t>a </a:t>
            </a:r>
            <a:r>
              <a:rPr lang="en-US" sz="5000" dirty="0"/>
              <a:t>relative science, and not an exact one. Therefore the answer to the question “how do investors value startups” is: it depends</a:t>
            </a:r>
            <a:r>
              <a:rPr lang="en-US" sz="5000" dirty="0" smtClean="0"/>
              <a:t>.</a:t>
            </a:r>
          </a:p>
          <a:p>
            <a:endParaRPr lang="en-US" sz="5000" dirty="0"/>
          </a:p>
          <a:p>
            <a:pPr marL="0" indent="0">
              <a:buNone/>
            </a:pPr>
            <a:r>
              <a:rPr lang="en-US" sz="2800" dirty="0" smtClean="0"/>
              <a:t> </a:t>
            </a:r>
          </a:p>
          <a:p>
            <a:endParaRPr lang="en-US" sz="2800" dirty="0"/>
          </a:p>
          <a:p>
            <a:endParaRPr lang="en-US" sz="2800" dirty="0" smtClean="0"/>
          </a:p>
          <a:p>
            <a:pPr marL="0" indent="0">
              <a:buNone/>
            </a:pPr>
            <a:endParaRPr lang="en-US" sz="2800" dirty="0" smtClean="0"/>
          </a:p>
          <a:p>
            <a:endParaRPr lang="en-US" sz="2800" dirty="0" smtClean="0"/>
          </a:p>
          <a:p>
            <a:endParaRPr lang="en-US" sz="2800" dirty="0"/>
          </a:p>
          <a:p>
            <a:endParaRPr lang="en-US" sz="2000" dirty="0" smtClean="0"/>
          </a:p>
          <a:p>
            <a:pPr lvl="2"/>
            <a:endParaRPr lang="en-US" sz="2000" dirty="0" smtClean="0"/>
          </a:p>
          <a:p>
            <a:pPr lvl="2"/>
            <a:endParaRPr lang="en-US" sz="2000" dirty="0"/>
          </a:p>
          <a:p>
            <a:pPr marL="517525" lvl="1" indent="0">
              <a:buNone/>
            </a:pPr>
            <a:endParaRPr lang="en-US" dirty="0" smtClean="0"/>
          </a:p>
          <a:p>
            <a:endParaRPr lang="en-US" dirty="0" smtClean="0"/>
          </a:p>
          <a:p>
            <a:endParaRPr lang="en-US" dirty="0" smtClean="0"/>
          </a:p>
          <a:p>
            <a:endParaRPr lang="en-US" dirty="0" smtClean="0"/>
          </a:p>
          <a:p>
            <a:endParaRPr lang="en-US" dirty="0" smtClean="0"/>
          </a:p>
          <a:p>
            <a:pPr marL="517525" lvl="1" indent="0">
              <a:buNone/>
            </a:pPr>
            <a:endParaRPr lang="en-US" dirty="0" smtClean="0"/>
          </a:p>
          <a:p>
            <a:endParaRPr lang="en-US" dirty="0" smtClean="0"/>
          </a:p>
        </p:txBody>
      </p:sp>
      <p:pic>
        <p:nvPicPr>
          <p:cNvPr id="4" name="Picture 3"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1584" y="0"/>
            <a:ext cx="1671053" cy="1219200"/>
          </a:xfrm>
          <a:prstGeom prst="rect">
            <a:avLst/>
          </a:prstGeom>
        </p:spPr>
      </p:pic>
    </p:spTree>
    <p:extLst>
      <p:ext uri="{BB962C8B-B14F-4D97-AF65-F5344CB8AC3E}">
        <p14:creationId xmlns:p14="http://schemas.microsoft.com/office/powerpoint/2010/main" val="22013018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82000" cy="1163395"/>
          </a:xfrm>
        </p:spPr>
        <p:txBody>
          <a:bodyPr>
            <a:normAutofit/>
          </a:bodyPr>
          <a:lstStyle/>
          <a:p>
            <a:r>
              <a:rPr lang="en-US" sz="4000" dirty="0" smtClean="0">
                <a:solidFill>
                  <a:schemeClr val="tx2"/>
                </a:solidFill>
              </a:rPr>
              <a:t> How Venture Capitalists value</a:t>
            </a:r>
            <a:br>
              <a:rPr lang="en-US" sz="4000" dirty="0" smtClean="0">
                <a:solidFill>
                  <a:schemeClr val="tx2"/>
                </a:solidFill>
              </a:rPr>
            </a:br>
            <a:r>
              <a:rPr lang="en-US" sz="4000" dirty="0" smtClean="0">
                <a:solidFill>
                  <a:schemeClr val="tx2"/>
                </a:solidFill>
              </a:rPr>
              <a:t> Startups</a:t>
            </a:r>
            <a:endParaRPr lang="en-US" sz="4000" dirty="0">
              <a:solidFill>
                <a:schemeClr val="tx2"/>
              </a:solidFill>
            </a:endParaRPr>
          </a:p>
        </p:txBody>
      </p:sp>
      <p:sp>
        <p:nvSpPr>
          <p:cNvPr id="3" name="Text Placeholder 2"/>
          <p:cNvSpPr>
            <a:spLocks noGrp="1"/>
          </p:cNvSpPr>
          <p:nvPr>
            <p:ph type="body" sz="quarter" idx="10"/>
          </p:nvPr>
        </p:nvSpPr>
        <p:spPr>
          <a:xfrm>
            <a:off x="457200" y="1600200"/>
            <a:ext cx="8458200" cy="4114800"/>
          </a:xfrm>
        </p:spPr>
        <p:txBody>
          <a:bodyPr>
            <a:normAutofit/>
          </a:bodyPr>
          <a:lstStyle/>
          <a:p>
            <a:r>
              <a:rPr lang="en-US" sz="2800" b="1" dirty="0" smtClean="0"/>
              <a:t>The golden rule</a:t>
            </a:r>
            <a:r>
              <a:rPr lang="en-US" sz="2800" dirty="0" smtClean="0"/>
              <a:t>: “He who has the gold makes the rules”. Nevertheless you have some negotiating power especially if you have the know-how. </a:t>
            </a:r>
          </a:p>
          <a:p>
            <a:endParaRPr lang="en-US" sz="2800" dirty="0" smtClean="0"/>
          </a:p>
          <a:p>
            <a:pPr lvl="1"/>
            <a:r>
              <a:rPr lang="en-US" sz="2400" dirty="0" smtClean="0">
                <a:sym typeface="Wingdings"/>
              </a:rPr>
              <a:t> </a:t>
            </a:r>
            <a:r>
              <a:rPr lang="en-US" sz="2400" b="1" dirty="0" smtClean="0">
                <a:sym typeface="Wingdings"/>
              </a:rPr>
              <a:t>BUT</a:t>
            </a:r>
            <a:r>
              <a:rPr lang="en-US" sz="2400" dirty="0" smtClean="0">
                <a:sym typeface="Wingdings"/>
              </a:rPr>
              <a:t>: not even the golden rule forces you to accept a deal if it does not meet your expectations. </a:t>
            </a:r>
            <a:endParaRPr lang="en-US" sz="2400" dirty="0" smtClean="0"/>
          </a:p>
          <a:p>
            <a:endParaRPr lang="en-US" sz="2800" dirty="0" smtClean="0"/>
          </a:p>
          <a:p>
            <a:r>
              <a:rPr lang="en-US" sz="2800" dirty="0" smtClean="0"/>
              <a:t>Venture Capitalists use  number of formulas and subjective factors to value your startup, which will be outlined in the following slides. </a:t>
            </a:r>
            <a:endParaRPr lang="en-US" sz="2800" dirty="0"/>
          </a:p>
          <a:p>
            <a:pPr marL="0" indent="0">
              <a:buNone/>
            </a:pPr>
            <a:endParaRPr lang="en-US" sz="2800" dirty="0" smtClean="0"/>
          </a:p>
          <a:p>
            <a:endParaRPr lang="en-US" sz="2800" dirty="0"/>
          </a:p>
          <a:p>
            <a:endParaRPr lang="en-US" sz="2000" dirty="0" smtClean="0"/>
          </a:p>
          <a:p>
            <a:pPr lvl="2"/>
            <a:endParaRPr lang="en-US" sz="2000" dirty="0" smtClean="0"/>
          </a:p>
          <a:p>
            <a:pPr lvl="2"/>
            <a:endParaRPr lang="en-US" sz="2000" dirty="0"/>
          </a:p>
          <a:p>
            <a:pPr marL="517525" lvl="1" indent="0">
              <a:buNone/>
            </a:pPr>
            <a:endParaRPr lang="en-US" dirty="0" smtClean="0"/>
          </a:p>
          <a:p>
            <a:endParaRPr lang="en-US" dirty="0" smtClean="0"/>
          </a:p>
          <a:p>
            <a:endParaRPr lang="en-US" dirty="0" smtClean="0"/>
          </a:p>
          <a:p>
            <a:endParaRPr lang="en-US" dirty="0" smtClean="0"/>
          </a:p>
          <a:p>
            <a:endParaRPr lang="en-US" dirty="0" smtClean="0"/>
          </a:p>
          <a:p>
            <a:pPr marL="517525" lvl="1" indent="0">
              <a:buNone/>
            </a:pPr>
            <a:endParaRPr lang="en-US" dirty="0" smtClean="0"/>
          </a:p>
          <a:p>
            <a:endParaRPr lang="en-US" dirty="0" smtClean="0"/>
          </a:p>
        </p:txBody>
      </p:sp>
      <p:pic>
        <p:nvPicPr>
          <p:cNvPr id="4" name="Picture 3"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1584" y="0"/>
            <a:ext cx="1671053" cy="1219200"/>
          </a:xfrm>
          <a:prstGeom prst="rect">
            <a:avLst/>
          </a:prstGeom>
        </p:spPr>
      </p:pic>
    </p:spTree>
    <p:extLst>
      <p:ext uri="{BB962C8B-B14F-4D97-AF65-F5344CB8AC3E}">
        <p14:creationId xmlns:p14="http://schemas.microsoft.com/office/powerpoint/2010/main" val="3326664005"/>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82000" cy="1163395"/>
          </a:xfrm>
        </p:spPr>
        <p:txBody>
          <a:bodyPr>
            <a:normAutofit/>
          </a:bodyPr>
          <a:lstStyle/>
          <a:p>
            <a:r>
              <a:rPr lang="en-US" sz="4000" dirty="0" smtClean="0">
                <a:solidFill>
                  <a:schemeClr val="tx2"/>
                </a:solidFill>
              </a:rPr>
              <a:t>Factors affecting the valuation</a:t>
            </a:r>
            <a:endParaRPr lang="en-US" sz="4000" dirty="0">
              <a:solidFill>
                <a:schemeClr val="tx2"/>
              </a:solidFill>
            </a:endParaRPr>
          </a:p>
        </p:txBody>
      </p:sp>
      <p:sp>
        <p:nvSpPr>
          <p:cNvPr id="3" name="Text Placeholder 2"/>
          <p:cNvSpPr>
            <a:spLocks noGrp="1"/>
          </p:cNvSpPr>
          <p:nvPr>
            <p:ph type="body" sz="quarter" idx="10"/>
          </p:nvPr>
        </p:nvSpPr>
        <p:spPr>
          <a:xfrm>
            <a:off x="457200" y="1600200"/>
            <a:ext cx="8458200" cy="4114800"/>
          </a:xfrm>
        </p:spPr>
        <p:txBody>
          <a:bodyPr>
            <a:normAutofit/>
          </a:bodyPr>
          <a:lstStyle/>
          <a:p>
            <a:r>
              <a:rPr lang="en-US" sz="2800" b="1" dirty="0" smtClean="0"/>
              <a:t>Type, Outlook and positioning in the industry</a:t>
            </a:r>
          </a:p>
          <a:p>
            <a:endParaRPr lang="en-US" sz="2800" b="1" dirty="0" smtClean="0"/>
          </a:p>
          <a:p>
            <a:pPr lvl="1"/>
            <a:r>
              <a:rPr lang="de-DE" sz="2200" dirty="0" smtClean="0"/>
              <a:t>Companies in innovative </a:t>
            </a:r>
            <a:r>
              <a:rPr lang="de-DE" sz="2200" dirty="0" err="1" smtClean="0"/>
              <a:t>industries</a:t>
            </a:r>
            <a:r>
              <a:rPr lang="de-DE" sz="2200" dirty="0" smtClean="0"/>
              <a:t> such </a:t>
            </a:r>
            <a:r>
              <a:rPr lang="de-DE" sz="2200" dirty="0" err="1" smtClean="0"/>
              <a:t>as</a:t>
            </a:r>
            <a:r>
              <a:rPr lang="de-DE" sz="2200" dirty="0" smtClean="0"/>
              <a:t> a </a:t>
            </a:r>
            <a:r>
              <a:rPr lang="de-DE" sz="2200" dirty="0" err="1" smtClean="0"/>
              <a:t>biotech</a:t>
            </a:r>
            <a:r>
              <a:rPr lang="de-DE" sz="2200" dirty="0" smtClean="0"/>
              <a:t> </a:t>
            </a:r>
            <a:r>
              <a:rPr lang="de-DE" sz="2200" dirty="0" err="1"/>
              <a:t>business</a:t>
            </a:r>
            <a:r>
              <a:rPr lang="de-DE" sz="2200" dirty="0"/>
              <a:t> </a:t>
            </a:r>
            <a:r>
              <a:rPr lang="de-DE" sz="2200" dirty="0" err="1"/>
              <a:t>would</a:t>
            </a:r>
            <a:r>
              <a:rPr lang="de-DE" sz="2200" dirty="0"/>
              <a:t> </a:t>
            </a:r>
            <a:r>
              <a:rPr lang="de-DE" sz="2200" dirty="0" err="1"/>
              <a:t>get</a:t>
            </a:r>
            <a:r>
              <a:rPr lang="de-DE" sz="2200" dirty="0"/>
              <a:t> </a:t>
            </a:r>
            <a:r>
              <a:rPr lang="de-DE" sz="2200" dirty="0" err="1"/>
              <a:t>priced</a:t>
            </a:r>
            <a:r>
              <a:rPr lang="de-DE" sz="2200" dirty="0"/>
              <a:t> </a:t>
            </a:r>
            <a:r>
              <a:rPr lang="de-DE" sz="2200" dirty="0" err="1"/>
              <a:t>at</a:t>
            </a:r>
            <a:r>
              <a:rPr lang="de-DE" sz="2200" dirty="0"/>
              <a:t> a </a:t>
            </a:r>
            <a:r>
              <a:rPr lang="de-DE" sz="2200" dirty="0" err="1"/>
              <a:t>higher</a:t>
            </a:r>
            <a:r>
              <a:rPr lang="de-DE" sz="2200" dirty="0"/>
              <a:t> </a:t>
            </a:r>
            <a:r>
              <a:rPr lang="de-DE" sz="2200" dirty="0" err="1"/>
              <a:t>valuation</a:t>
            </a:r>
            <a:r>
              <a:rPr lang="de-DE" sz="2200" dirty="0"/>
              <a:t> </a:t>
            </a:r>
            <a:r>
              <a:rPr lang="de-DE" sz="2200" dirty="0" err="1"/>
              <a:t>than</a:t>
            </a:r>
            <a:r>
              <a:rPr lang="de-DE" sz="2200" dirty="0"/>
              <a:t> </a:t>
            </a:r>
            <a:r>
              <a:rPr lang="de-DE" sz="2200" dirty="0" err="1"/>
              <a:t>yet</a:t>
            </a:r>
            <a:r>
              <a:rPr lang="de-DE" sz="2200" dirty="0"/>
              <a:t> </a:t>
            </a:r>
            <a:r>
              <a:rPr lang="de-DE" sz="2200" dirty="0" err="1"/>
              <a:t>another</a:t>
            </a:r>
            <a:r>
              <a:rPr lang="de-DE" sz="2200" dirty="0"/>
              <a:t> </a:t>
            </a:r>
            <a:r>
              <a:rPr lang="de-DE" sz="2200" dirty="0" err="1"/>
              <a:t>family</a:t>
            </a:r>
            <a:r>
              <a:rPr lang="de-DE" sz="2200" dirty="0"/>
              <a:t> </a:t>
            </a:r>
            <a:r>
              <a:rPr lang="de-DE" sz="2200" dirty="0" err="1"/>
              <a:t>diner</a:t>
            </a:r>
            <a:r>
              <a:rPr lang="de-DE" sz="2200" dirty="0"/>
              <a:t> </a:t>
            </a:r>
            <a:r>
              <a:rPr lang="de-DE" sz="2200" dirty="0" err="1"/>
              <a:t>or</a:t>
            </a:r>
            <a:r>
              <a:rPr lang="de-DE" sz="2200" dirty="0"/>
              <a:t> </a:t>
            </a:r>
            <a:r>
              <a:rPr lang="de-DE" sz="2200" dirty="0" err="1"/>
              <a:t>widget</a:t>
            </a:r>
            <a:r>
              <a:rPr lang="de-DE" sz="2200" dirty="0"/>
              <a:t> </a:t>
            </a:r>
            <a:r>
              <a:rPr lang="de-DE" sz="2200" dirty="0" err="1"/>
              <a:t>manufacturer</a:t>
            </a:r>
            <a:r>
              <a:rPr lang="de-DE" sz="2200" dirty="0" smtClean="0"/>
              <a:t>.</a:t>
            </a:r>
          </a:p>
          <a:p>
            <a:pPr lvl="1"/>
            <a:endParaRPr lang="de-DE" sz="2200" dirty="0" smtClean="0"/>
          </a:p>
          <a:p>
            <a:pPr lvl="1"/>
            <a:r>
              <a:rPr lang="de-DE" sz="2200" dirty="0" smtClean="0"/>
              <a:t>Study </a:t>
            </a:r>
            <a:r>
              <a:rPr lang="de-DE" sz="2200" dirty="0" err="1" smtClean="0"/>
              <a:t>the</a:t>
            </a:r>
            <a:r>
              <a:rPr lang="de-DE" sz="2200" dirty="0" smtClean="0"/>
              <a:t> </a:t>
            </a:r>
            <a:r>
              <a:rPr lang="de-DE" sz="2200" dirty="0" err="1" smtClean="0"/>
              <a:t>valuations</a:t>
            </a:r>
            <a:r>
              <a:rPr lang="de-DE" sz="2200" dirty="0" smtClean="0"/>
              <a:t> </a:t>
            </a:r>
            <a:r>
              <a:rPr lang="de-DE" sz="2200" dirty="0" err="1" smtClean="0"/>
              <a:t>achieved</a:t>
            </a:r>
            <a:r>
              <a:rPr lang="de-DE" sz="2200" dirty="0" smtClean="0"/>
              <a:t> in </a:t>
            </a:r>
            <a:r>
              <a:rPr lang="de-DE" sz="2200" dirty="0" err="1" smtClean="0"/>
              <a:t>recent</a:t>
            </a:r>
            <a:r>
              <a:rPr lang="de-DE" sz="2200" dirty="0" smtClean="0"/>
              <a:t> </a:t>
            </a:r>
            <a:r>
              <a:rPr lang="de-DE" sz="2200" dirty="0" err="1" smtClean="0"/>
              <a:t>seed</a:t>
            </a:r>
            <a:r>
              <a:rPr lang="de-DE" sz="2200" dirty="0" smtClean="0"/>
              <a:t> </a:t>
            </a:r>
            <a:r>
              <a:rPr lang="de-DE" sz="2200" dirty="0" err="1" smtClean="0"/>
              <a:t>investments</a:t>
            </a:r>
            <a:r>
              <a:rPr lang="de-DE" sz="2200" dirty="0" smtClean="0"/>
              <a:t> in </a:t>
            </a:r>
            <a:r>
              <a:rPr lang="de-DE" sz="2200" dirty="0" err="1" smtClean="0"/>
              <a:t>your</a:t>
            </a:r>
            <a:r>
              <a:rPr lang="de-DE" sz="2200" dirty="0" smtClean="0"/>
              <a:t> </a:t>
            </a:r>
            <a:r>
              <a:rPr lang="de-DE" sz="2200" dirty="0" err="1" smtClean="0"/>
              <a:t>industry</a:t>
            </a:r>
            <a:r>
              <a:rPr lang="de-DE" sz="2200" dirty="0" smtClean="0"/>
              <a:t>. </a:t>
            </a:r>
          </a:p>
          <a:p>
            <a:pPr lvl="1"/>
            <a:endParaRPr lang="de-DE" sz="2200" dirty="0"/>
          </a:p>
          <a:p>
            <a:pPr lvl="1"/>
            <a:r>
              <a:rPr lang="de-DE" sz="2200" dirty="0" err="1" smtClean="0"/>
              <a:t>Regulatory</a:t>
            </a:r>
            <a:r>
              <a:rPr lang="de-DE" sz="2200" dirty="0" smtClean="0"/>
              <a:t> </a:t>
            </a:r>
            <a:r>
              <a:rPr lang="de-DE" sz="2200" dirty="0" err="1" smtClean="0"/>
              <a:t>Climate</a:t>
            </a:r>
            <a:r>
              <a:rPr lang="de-DE" sz="2200" dirty="0" smtClean="0"/>
              <a:t> </a:t>
            </a:r>
            <a:r>
              <a:rPr lang="de-DE" sz="2200" dirty="0" err="1" smtClean="0"/>
              <a:t>of</a:t>
            </a:r>
            <a:r>
              <a:rPr lang="de-DE" sz="2200" dirty="0" smtClean="0"/>
              <a:t> </a:t>
            </a:r>
            <a:r>
              <a:rPr lang="de-DE" sz="2200" dirty="0" err="1" smtClean="0"/>
              <a:t>the</a:t>
            </a:r>
            <a:r>
              <a:rPr lang="de-DE" sz="2200" dirty="0" smtClean="0"/>
              <a:t> </a:t>
            </a:r>
            <a:r>
              <a:rPr lang="de-DE" sz="2200" dirty="0" err="1" smtClean="0"/>
              <a:t>Industry</a:t>
            </a:r>
            <a:endParaRPr lang="de-DE" sz="2200" dirty="0" smtClean="0"/>
          </a:p>
          <a:p>
            <a:pPr lvl="1"/>
            <a:endParaRPr lang="de-DE" sz="2200" dirty="0" smtClean="0"/>
          </a:p>
          <a:p>
            <a:pPr lvl="1"/>
            <a:endParaRPr lang="de-DE" dirty="0" smtClean="0"/>
          </a:p>
          <a:p>
            <a:pPr lvl="1"/>
            <a:endParaRPr lang="de-DE" sz="2400" b="1" dirty="0"/>
          </a:p>
          <a:p>
            <a:pPr marL="0" indent="0">
              <a:buNone/>
            </a:pPr>
            <a:endParaRPr lang="en-US" sz="2800" dirty="0" smtClean="0"/>
          </a:p>
          <a:p>
            <a:endParaRPr lang="en-US" sz="2800" dirty="0"/>
          </a:p>
          <a:p>
            <a:endParaRPr lang="en-US" sz="2000" dirty="0" smtClean="0"/>
          </a:p>
          <a:p>
            <a:pPr lvl="2"/>
            <a:endParaRPr lang="en-US" sz="2000" dirty="0" smtClean="0"/>
          </a:p>
          <a:p>
            <a:pPr lvl="2"/>
            <a:endParaRPr lang="en-US" sz="2000" dirty="0"/>
          </a:p>
          <a:p>
            <a:pPr marL="517525" lvl="1" indent="0">
              <a:buNone/>
            </a:pPr>
            <a:endParaRPr lang="en-US" dirty="0" smtClean="0"/>
          </a:p>
          <a:p>
            <a:endParaRPr lang="en-US" dirty="0" smtClean="0"/>
          </a:p>
          <a:p>
            <a:endParaRPr lang="en-US" dirty="0" smtClean="0"/>
          </a:p>
          <a:p>
            <a:endParaRPr lang="en-US" dirty="0" smtClean="0"/>
          </a:p>
          <a:p>
            <a:endParaRPr lang="en-US" dirty="0" smtClean="0"/>
          </a:p>
          <a:p>
            <a:pPr marL="517525" lvl="1" indent="0">
              <a:buNone/>
            </a:pPr>
            <a:endParaRPr lang="en-US" dirty="0" smtClean="0"/>
          </a:p>
          <a:p>
            <a:endParaRPr lang="en-US" dirty="0" smtClean="0"/>
          </a:p>
        </p:txBody>
      </p:sp>
      <p:pic>
        <p:nvPicPr>
          <p:cNvPr id="4" name="Picture 3"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1584" y="0"/>
            <a:ext cx="1671053" cy="1219200"/>
          </a:xfrm>
          <a:prstGeom prst="rect">
            <a:avLst/>
          </a:prstGeom>
        </p:spPr>
      </p:pic>
    </p:spTree>
    <p:extLst>
      <p:ext uri="{BB962C8B-B14F-4D97-AF65-F5344CB8AC3E}">
        <p14:creationId xmlns:p14="http://schemas.microsoft.com/office/powerpoint/2010/main" val="385632166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82000" cy="1163395"/>
          </a:xfrm>
        </p:spPr>
        <p:txBody>
          <a:bodyPr>
            <a:normAutofit/>
          </a:bodyPr>
          <a:lstStyle/>
          <a:p>
            <a:r>
              <a:rPr lang="en-US" sz="4000" dirty="0" smtClean="0">
                <a:solidFill>
                  <a:schemeClr val="tx2"/>
                </a:solidFill>
              </a:rPr>
              <a:t>Factors affecting the valuation</a:t>
            </a:r>
            <a:endParaRPr lang="en-US" sz="4000" dirty="0">
              <a:solidFill>
                <a:schemeClr val="tx2"/>
              </a:solidFill>
            </a:endParaRPr>
          </a:p>
        </p:txBody>
      </p:sp>
      <p:sp>
        <p:nvSpPr>
          <p:cNvPr id="3" name="Text Placeholder 2"/>
          <p:cNvSpPr>
            <a:spLocks noGrp="1"/>
          </p:cNvSpPr>
          <p:nvPr>
            <p:ph type="body" sz="quarter" idx="10"/>
          </p:nvPr>
        </p:nvSpPr>
        <p:spPr>
          <a:xfrm>
            <a:off x="457200" y="1447800"/>
            <a:ext cx="8458200" cy="4114800"/>
          </a:xfrm>
        </p:spPr>
        <p:txBody>
          <a:bodyPr>
            <a:normAutofit fontScale="92500" lnSpcReduction="10000"/>
          </a:bodyPr>
          <a:lstStyle/>
          <a:p>
            <a:r>
              <a:rPr lang="en-US" sz="2800" b="1" dirty="0" smtClean="0"/>
              <a:t>Use of Intellectual Property Laws</a:t>
            </a:r>
          </a:p>
          <a:p>
            <a:pPr lvl="1"/>
            <a:r>
              <a:rPr lang="en-US" sz="2400" dirty="0" smtClean="0"/>
              <a:t>Startups that protect their Intellectual Property </a:t>
            </a:r>
            <a:r>
              <a:rPr lang="en-US" sz="2400" dirty="0"/>
              <a:t>R</a:t>
            </a:r>
            <a:r>
              <a:rPr lang="en-US" sz="2400" dirty="0" smtClean="0"/>
              <a:t>ights through patents, trademarks and copyrights tend to receive higher valuations. </a:t>
            </a:r>
          </a:p>
          <a:p>
            <a:pPr lvl="1"/>
            <a:endParaRPr lang="en-US" sz="2400" dirty="0" smtClean="0"/>
          </a:p>
          <a:p>
            <a:r>
              <a:rPr lang="en-US" sz="2800" b="1" dirty="0" smtClean="0"/>
              <a:t>Management Team: </a:t>
            </a:r>
          </a:p>
          <a:p>
            <a:pPr lvl="1"/>
            <a:r>
              <a:rPr lang="en-US" sz="2400" dirty="0" smtClean="0"/>
              <a:t>Serial entrepreneurs can generally command a higher valuation since a good team gives shows investors you can execute</a:t>
            </a:r>
            <a:r>
              <a:rPr lang="en-US" dirty="0" smtClean="0"/>
              <a:t>. </a:t>
            </a:r>
          </a:p>
          <a:p>
            <a:pPr lvl="1"/>
            <a:endParaRPr lang="en-US" dirty="0" smtClean="0"/>
          </a:p>
          <a:p>
            <a:r>
              <a:rPr lang="en-US" sz="2800" b="1" dirty="0"/>
              <a:t>Functioning Product</a:t>
            </a:r>
          </a:p>
          <a:p>
            <a:pPr lvl="1"/>
            <a:r>
              <a:rPr lang="en-US" sz="2400" dirty="0"/>
              <a:t>Products that have been tested and validated in the market increase the value of the Startup.</a:t>
            </a:r>
          </a:p>
          <a:p>
            <a:pPr lvl="1"/>
            <a:endParaRPr lang="en-US" dirty="0"/>
          </a:p>
          <a:p>
            <a:endParaRPr lang="en-US" dirty="0" smtClean="0"/>
          </a:p>
          <a:p>
            <a:endParaRPr lang="de-DE" sz="2200" dirty="0" smtClean="0"/>
          </a:p>
          <a:p>
            <a:pPr lvl="1"/>
            <a:endParaRPr lang="de-DE" dirty="0" smtClean="0"/>
          </a:p>
          <a:p>
            <a:pPr lvl="1"/>
            <a:endParaRPr lang="de-DE" sz="2400" b="1" dirty="0"/>
          </a:p>
          <a:p>
            <a:pPr marL="0" indent="0">
              <a:buNone/>
            </a:pPr>
            <a:endParaRPr lang="en-US" sz="2800" dirty="0" smtClean="0"/>
          </a:p>
          <a:p>
            <a:endParaRPr lang="en-US" sz="2800" dirty="0"/>
          </a:p>
          <a:p>
            <a:endParaRPr lang="en-US" sz="2000" dirty="0" smtClean="0"/>
          </a:p>
          <a:p>
            <a:pPr lvl="2"/>
            <a:endParaRPr lang="en-US" sz="2000" dirty="0" smtClean="0"/>
          </a:p>
          <a:p>
            <a:pPr lvl="2"/>
            <a:endParaRPr lang="en-US" sz="2000" dirty="0"/>
          </a:p>
          <a:p>
            <a:pPr marL="517525" lvl="1" indent="0">
              <a:buNone/>
            </a:pPr>
            <a:endParaRPr lang="en-US" dirty="0" smtClean="0"/>
          </a:p>
          <a:p>
            <a:endParaRPr lang="en-US" dirty="0" smtClean="0"/>
          </a:p>
          <a:p>
            <a:endParaRPr lang="en-US" dirty="0" smtClean="0"/>
          </a:p>
          <a:p>
            <a:endParaRPr lang="en-US" dirty="0" smtClean="0"/>
          </a:p>
          <a:p>
            <a:endParaRPr lang="en-US" dirty="0" smtClean="0"/>
          </a:p>
          <a:p>
            <a:pPr marL="517525" lvl="1" indent="0">
              <a:buNone/>
            </a:pPr>
            <a:endParaRPr lang="en-US" dirty="0" smtClean="0"/>
          </a:p>
          <a:p>
            <a:endParaRPr lang="en-US" dirty="0" smtClean="0"/>
          </a:p>
        </p:txBody>
      </p:sp>
      <p:pic>
        <p:nvPicPr>
          <p:cNvPr id="4" name="Picture 3"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1584" y="0"/>
            <a:ext cx="1671053" cy="1219200"/>
          </a:xfrm>
          <a:prstGeom prst="rect">
            <a:avLst/>
          </a:prstGeom>
        </p:spPr>
      </p:pic>
    </p:spTree>
    <p:extLst>
      <p:ext uri="{BB962C8B-B14F-4D97-AF65-F5344CB8AC3E}">
        <p14:creationId xmlns:p14="http://schemas.microsoft.com/office/powerpoint/2010/main" val="207144469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82000" cy="1163395"/>
          </a:xfrm>
        </p:spPr>
        <p:txBody>
          <a:bodyPr>
            <a:normAutofit/>
          </a:bodyPr>
          <a:lstStyle/>
          <a:p>
            <a:r>
              <a:rPr lang="en-US" sz="4000" dirty="0" smtClean="0">
                <a:solidFill>
                  <a:schemeClr val="tx2"/>
                </a:solidFill>
              </a:rPr>
              <a:t>Calculating the value of a Startup</a:t>
            </a:r>
            <a:endParaRPr lang="en-US" sz="4000" dirty="0">
              <a:solidFill>
                <a:schemeClr val="tx2"/>
              </a:solidFill>
            </a:endParaRPr>
          </a:p>
        </p:txBody>
      </p:sp>
      <p:sp>
        <p:nvSpPr>
          <p:cNvPr id="3" name="Text Placeholder 2"/>
          <p:cNvSpPr>
            <a:spLocks noGrp="1"/>
          </p:cNvSpPr>
          <p:nvPr>
            <p:ph type="body" sz="quarter" idx="10"/>
          </p:nvPr>
        </p:nvSpPr>
        <p:spPr>
          <a:xfrm>
            <a:off x="457200" y="1600200"/>
            <a:ext cx="8458200" cy="4114800"/>
          </a:xfrm>
        </p:spPr>
        <p:txBody>
          <a:bodyPr>
            <a:normAutofit fontScale="92500" lnSpcReduction="20000"/>
          </a:bodyPr>
          <a:lstStyle/>
          <a:p>
            <a:r>
              <a:rPr lang="en-US" sz="3000" b="1" dirty="0" smtClean="0"/>
              <a:t>Forecasted earnings Growth</a:t>
            </a:r>
            <a:endParaRPr lang="en-US" sz="2800" dirty="0"/>
          </a:p>
          <a:p>
            <a:pPr lvl="1"/>
            <a:r>
              <a:rPr lang="en-US" sz="2400" dirty="0"/>
              <a:t>t</a:t>
            </a:r>
            <a:r>
              <a:rPr lang="en-US" sz="2400" dirty="0" smtClean="0"/>
              <a:t>ypically the #1 driver of a startup valuation. Startups with 25% net income growth may see a 25×</a:t>
            </a:r>
            <a:r>
              <a:rPr lang="en-US" sz="2400" dirty="0"/>
              <a:t> </a:t>
            </a:r>
            <a:r>
              <a:rPr lang="en-US" sz="2400" dirty="0" smtClean="0"/>
              <a:t>net income multiple valuation</a:t>
            </a:r>
            <a:r>
              <a:rPr lang="en-US" sz="1800" dirty="0" smtClean="0"/>
              <a:t>. </a:t>
            </a:r>
          </a:p>
          <a:p>
            <a:endParaRPr lang="en-US" sz="2200" dirty="0"/>
          </a:p>
          <a:p>
            <a:r>
              <a:rPr lang="en-US" sz="3000" b="1" dirty="0" smtClean="0"/>
              <a:t>Multiples of Investment until IPO</a:t>
            </a:r>
          </a:p>
          <a:p>
            <a:pPr marL="0" indent="0">
              <a:buNone/>
            </a:pPr>
            <a:endParaRPr lang="en-US" dirty="0" smtClean="0"/>
          </a:p>
          <a:p>
            <a:r>
              <a:rPr lang="en-US" sz="3000" b="1" dirty="0" smtClean="0"/>
              <a:t>EBITDA</a:t>
            </a:r>
            <a:endParaRPr lang="en-US" sz="3000" dirty="0"/>
          </a:p>
          <a:p>
            <a:pPr lvl="1"/>
            <a:r>
              <a:rPr lang="en-US" sz="2400" dirty="0" smtClean="0"/>
              <a:t>multiples of valuation can range from 3×</a:t>
            </a:r>
            <a:r>
              <a:rPr lang="en-US" sz="2400" dirty="0"/>
              <a:t> </a:t>
            </a:r>
            <a:r>
              <a:rPr lang="en-US" sz="2400" dirty="0" smtClean="0"/>
              <a:t>to 10×. </a:t>
            </a:r>
          </a:p>
          <a:p>
            <a:pPr marL="0" indent="0">
              <a:buNone/>
            </a:pPr>
            <a:endParaRPr lang="en-US" b="1" dirty="0" smtClean="0"/>
          </a:p>
          <a:p>
            <a:r>
              <a:rPr lang="en-US" sz="3000" b="1" dirty="0" smtClean="0"/>
              <a:t>Discounted cash flow method (DCF)</a:t>
            </a:r>
          </a:p>
          <a:p>
            <a:pPr lvl="1"/>
            <a:r>
              <a:rPr lang="en-US" sz="2400" dirty="0" smtClean="0"/>
              <a:t>rarely used because Startups have little or no historical financial data</a:t>
            </a:r>
            <a:r>
              <a:rPr lang="en-US" b="1" dirty="0" smtClean="0"/>
              <a:t>. </a:t>
            </a:r>
          </a:p>
          <a:p>
            <a:endParaRPr lang="en-US" dirty="0"/>
          </a:p>
          <a:p>
            <a:endParaRPr lang="en-US" dirty="0" smtClean="0"/>
          </a:p>
          <a:p>
            <a:pPr lvl="1"/>
            <a:endParaRPr lang="en-US" dirty="0" smtClean="0"/>
          </a:p>
          <a:p>
            <a:endParaRPr lang="de-DE" sz="2200" dirty="0" smtClean="0"/>
          </a:p>
          <a:p>
            <a:pPr lvl="1"/>
            <a:endParaRPr lang="de-DE" dirty="0" smtClean="0"/>
          </a:p>
          <a:p>
            <a:pPr lvl="1"/>
            <a:endParaRPr lang="de-DE" sz="2400" b="1" dirty="0"/>
          </a:p>
          <a:p>
            <a:pPr marL="0" indent="0">
              <a:buNone/>
            </a:pPr>
            <a:endParaRPr lang="en-US" sz="2800" dirty="0" smtClean="0"/>
          </a:p>
          <a:p>
            <a:endParaRPr lang="en-US" sz="2800" dirty="0"/>
          </a:p>
          <a:p>
            <a:endParaRPr lang="en-US" sz="2000" dirty="0" smtClean="0"/>
          </a:p>
          <a:p>
            <a:pPr lvl="2"/>
            <a:endParaRPr lang="en-US" sz="2000" dirty="0" smtClean="0"/>
          </a:p>
          <a:p>
            <a:pPr lvl="2"/>
            <a:endParaRPr lang="en-US" sz="2000" dirty="0"/>
          </a:p>
          <a:p>
            <a:pPr marL="517525" lvl="1" indent="0">
              <a:buNone/>
            </a:pPr>
            <a:endParaRPr lang="en-US" dirty="0" smtClean="0"/>
          </a:p>
          <a:p>
            <a:endParaRPr lang="en-US" dirty="0" smtClean="0"/>
          </a:p>
          <a:p>
            <a:endParaRPr lang="en-US" dirty="0" smtClean="0"/>
          </a:p>
          <a:p>
            <a:endParaRPr lang="en-US" dirty="0" smtClean="0"/>
          </a:p>
          <a:p>
            <a:endParaRPr lang="en-US" dirty="0" smtClean="0"/>
          </a:p>
          <a:p>
            <a:pPr marL="517525" lvl="1" indent="0">
              <a:buNone/>
            </a:pPr>
            <a:endParaRPr lang="en-US" dirty="0" smtClean="0"/>
          </a:p>
          <a:p>
            <a:endParaRPr lang="en-US" dirty="0" smtClean="0"/>
          </a:p>
        </p:txBody>
      </p:sp>
      <p:pic>
        <p:nvPicPr>
          <p:cNvPr id="4" name="Picture 3"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1584" y="0"/>
            <a:ext cx="1671053" cy="1219200"/>
          </a:xfrm>
          <a:prstGeom prst="rect">
            <a:avLst/>
          </a:prstGeom>
        </p:spPr>
      </p:pic>
    </p:spTree>
    <p:extLst>
      <p:ext uri="{BB962C8B-B14F-4D97-AF65-F5344CB8AC3E}">
        <p14:creationId xmlns:p14="http://schemas.microsoft.com/office/powerpoint/2010/main" val="133718786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82000" cy="1163395"/>
          </a:xfrm>
        </p:spPr>
        <p:txBody>
          <a:bodyPr>
            <a:normAutofit/>
          </a:bodyPr>
          <a:lstStyle/>
          <a:p>
            <a:r>
              <a:rPr lang="en-US" sz="4000" dirty="0" smtClean="0">
                <a:solidFill>
                  <a:schemeClr val="tx2"/>
                </a:solidFill>
              </a:rPr>
              <a:t>Terminology: “Before” and “After” </a:t>
            </a:r>
            <a:br>
              <a:rPr lang="en-US" sz="4000" dirty="0" smtClean="0">
                <a:solidFill>
                  <a:schemeClr val="tx2"/>
                </a:solidFill>
              </a:rPr>
            </a:br>
            <a:r>
              <a:rPr lang="en-US" sz="4000" dirty="0" smtClean="0">
                <a:solidFill>
                  <a:schemeClr val="tx2"/>
                </a:solidFill>
              </a:rPr>
              <a:t>investment valuations</a:t>
            </a:r>
            <a:endParaRPr lang="en-US" sz="4000" dirty="0">
              <a:solidFill>
                <a:schemeClr val="tx2"/>
              </a:solidFill>
            </a:endParaRPr>
          </a:p>
        </p:txBody>
      </p:sp>
      <p:sp>
        <p:nvSpPr>
          <p:cNvPr id="3" name="Text Placeholder 2"/>
          <p:cNvSpPr>
            <a:spLocks noGrp="1"/>
          </p:cNvSpPr>
          <p:nvPr>
            <p:ph type="body" sz="quarter" idx="10"/>
          </p:nvPr>
        </p:nvSpPr>
        <p:spPr>
          <a:xfrm>
            <a:off x="457200" y="1600200"/>
            <a:ext cx="8382000" cy="4114800"/>
          </a:xfrm>
        </p:spPr>
        <p:txBody>
          <a:bodyPr>
            <a:normAutofit/>
          </a:bodyPr>
          <a:lstStyle/>
          <a:p>
            <a:r>
              <a:rPr lang="en-US" sz="2800" b="1" dirty="0" smtClean="0"/>
              <a:t>Before</a:t>
            </a:r>
            <a:r>
              <a:rPr lang="en-US" sz="2800" dirty="0" smtClean="0"/>
              <a:t>: the value of the firm before the receiving funding in form of a venture capital investment. </a:t>
            </a:r>
          </a:p>
          <a:p>
            <a:endParaRPr lang="en-US" sz="2800" dirty="0"/>
          </a:p>
          <a:p>
            <a:r>
              <a:rPr lang="en-US" sz="2800" b="1" dirty="0" smtClean="0"/>
              <a:t>After</a:t>
            </a:r>
            <a:r>
              <a:rPr lang="en-US" sz="2800" dirty="0" smtClean="0"/>
              <a:t>: the value of the firm after initial investment has been received: </a:t>
            </a:r>
            <a:r>
              <a:rPr lang="en-US" sz="2800" i="1" dirty="0" smtClean="0"/>
              <a:t>Pre money valuation + new funding</a:t>
            </a:r>
          </a:p>
          <a:p>
            <a:endParaRPr lang="en-US" sz="400" dirty="0" smtClean="0"/>
          </a:p>
          <a:p>
            <a:pPr lvl="2"/>
            <a:endParaRPr lang="en-US" sz="2000" dirty="0" smtClean="0"/>
          </a:p>
          <a:p>
            <a:r>
              <a:rPr lang="en-US" sz="2800" dirty="0" smtClean="0"/>
              <a:t>For Example: </a:t>
            </a:r>
            <a:r>
              <a:rPr lang="en-US" sz="2800" dirty="0"/>
              <a:t>A </a:t>
            </a:r>
            <a:r>
              <a:rPr lang="en-US" sz="2800" dirty="0" smtClean="0"/>
              <a:t>VC fund might </a:t>
            </a:r>
            <a:r>
              <a:rPr lang="en-US" sz="2800" dirty="0"/>
              <a:t>invest 1 million for 25%. This means the firm is worth 4 million “before” the investment and 5 “after” investment.</a:t>
            </a:r>
            <a:r>
              <a:rPr lang="de-DE" sz="2800" dirty="0"/>
              <a:t> </a:t>
            </a:r>
            <a:endParaRPr lang="en-US" sz="2800" dirty="0" smtClean="0"/>
          </a:p>
          <a:p>
            <a:pPr marL="0" indent="0">
              <a:buNone/>
            </a:pPr>
            <a:endParaRPr lang="en-US" sz="2800" dirty="0" smtClean="0"/>
          </a:p>
          <a:p>
            <a:endParaRPr lang="en-US" sz="2800" dirty="0" smtClean="0"/>
          </a:p>
          <a:p>
            <a:endParaRPr lang="en-US" sz="2800" dirty="0"/>
          </a:p>
          <a:p>
            <a:endParaRPr lang="en-US" sz="2000" dirty="0" smtClean="0"/>
          </a:p>
          <a:p>
            <a:pPr lvl="2"/>
            <a:endParaRPr lang="en-US" sz="2000" dirty="0" smtClean="0"/>
          </a:p>
          <a:p>
            <a:pPr lvl="2"/>
            <a:endParaRPr lang="en-US" sz="2000" dirty="0"/>
          </a:p>
          <a:p>
            <a:pPr marL="517525" lvl="1" indent="0">
              <a:buNone/>
            </a:pPr>
            <a:endParaRPr lang="en-US" dirty="0" smtClean="0"/>
          </a:p>
          <a:p>
            <a:endParaRPr lang="en-US" dirty="0" smtClean="0"/>
          </a:p>
          <a:p>
            <a:endParaRPr lang="en-US" dirty="0" smtClean="0"/>
          </a:p>
          <a:p>
            <a:endParaRPr lang="en-US" dirty="0" smtClean="0"/>
          </a:p>
          <a:p>
            <a:endParaRPr lang="en-US" dirty="0" smtClean="0"/>
          </a:p>
          <a:p>
            <a:pPr marL="517525" lvl="1" indent="0">
              <a:buNone/>
            </a:pPr>
            <a:endParaRPr lang="en-US" dirty="0" smtClean="0"/>
          </a:p>
          <a:p>
            <a:endParaRPr lang="en-US" dirty="0" smtClean="0"/>
          </a:p>
        </p:txBody>
      </p:sp>
      <p:pic>
        <p:nvPicPr>
          <p:cNvPr id="4" name="Picture 3" descr="Bildschirmfoto 2014-04-22 um 3.03.1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1584" y="0"/>
            <a:ext cx="1671053" cy="1219200"/>
          </a:xfrm>
          <a:prstGeom prst="rect">
            <a:avLst/>
          </a:prstGeom>
        </p:spPr>
      </p:pic>
    </p:spTree>
    <p:extLst>
      <p:ext uri="{BB962C8B-B14F-4D97-AF65-F5344CB8AC3E}">
        <p14:creationId xmlns:p14="http://schemas.microsoft.com/office/powerpoint/2010/main" val="94621671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TC102867629990">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9F2D80D-E46C-4045-8458-3B3FECFDBF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TC102867629990</Template>
  <TotalTime>45883</TotalTime>
  <Words>1146</Words>
  <Application>Microsoft Macintosh PowerPoint</Application>
  <PresentationFormat>On-screen Show (4:3)</PresentationFormat>
  <Paragraphs>154</Paragraphs>
  <Slides>7</Slides>
  <Notes>7</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TC102867629990</vt:lpstr>
      <vt:lpstr>White with Courier font for code slides</vt:lpstr>
      <vt:lpstr>Valuing Startups</vt:lpstr>
      <vt:lpstr>PowerPoint Presentation</vt:lpstr>
      <vt:lpstr> How Venture Capitalists value  Startups</vt:lpstr>
      <vt:lpstr>Factors affecting the valuation</vt:lpstr>
      <vt:lpstr>Factors affecting the valuation</vt:lpstr>
      <vt:lpstr>Calculating the value of a Startup</vt:lpstr>
      <vt:lpstr>Terminology: “Before” and “After”  investment valuations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presentation slides (Blue bar design)</dc:title>
  <dc:creator/>
  <cp:keywords/>
  <cp:lastModifiedBy>Feigl Jakob</cp:lastModifiedBy>
  <cp:revision>83</cp:revision>
  <dcterms:modified xsi:type="dcterms:W3CDTF">2014-06-11T15:23:53Z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TC102867629990</vt:lpwstr>
  </property>
</Properties>
</file>